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5" r:id="rId8"/>
    <p:sldId id="263" r:id="rId9"/>
    <p:sldId id="264" r:id="rId10"/>
    <p:sldId id="270" r:id="rId11"/>
    <p:sldId id="266" r:id="rId12"/>
    <p:sldId id="267" r:id="rId13"/>
    <p:sldId id="268" r:id="rId14"/>
    <p:sldId id="271" r:id="rId15"/>
    <p:sldId id="272" r:id="rId16"/>
    <p:sldId id="277" r:id="rId17"/>
    <p:sldId id="278" r:id="rId18"/>
    <p:sldId id="279" r:id="rId19"/>
    <p:sldId id="273" r:id="rId20"/>
    <p:sldId id="274" r:id="rId21"/>
    <p:sldId id="280" r:id="rId22"/>
    <p:sldId id="281" r:id="rId23"/>
    <p:sldId id="269" r:id="rId24"/>
    <p:sldId id="282" r:id="rId25"/>
    <p:sldId id="275" r:id="rId26"/>
    <p:sldId id="276" r:id="rId27"/>
    <p:sldId id="283" r:id="rId28"/>
    <p:sldId id="284" r:id="rId29"/>
    <p:sldId id="30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3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1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0C126-4705-4469-9EC3-AC2C2B8B4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11902-BF7C-4E92-B029-1742C08E9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F7553-E156-4B17-9F30-794DFF03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9DF42-0518-49AA-BC11-C04B5AB1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4132B-FB35-415A-8CC3-DE274DDC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10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47219-BC24-4D03-A040-66F990A7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D67DC4-DF3A-4275-A5BF-86F94F8E3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D85A0-1A21-40FA-891C-4A007380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99B57-A32F-4C65-8FA0-98EDD71D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E2E1-4AD0-46CF-9D0B-D7AB8359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6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DE85DE-A307-461D-AAAF-68C278533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BCA77-571A-477F-B216-817DB3B32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87854-621B-45B9-ADE6-80539F6B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7C392-1FC3-4ED9-9A77-49A5EDF8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30D87-F980-4C1D-9F7F-565C74FB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99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B6005-7B27-45B9-A829-CB0CBB54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C3001-0353-4BCF-88EF-15BDB85C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460D4-5CCA-489A-B908-7FD3D088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5E215-2F4E-4A0A-8A0B-170EA70A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1D072-760B-4A8E-BA3B-B641840F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11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47158-A5EF-47E0-A335-0BB92A01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941A1-B57A-4B29-9F1C-4C98074AC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91A8B-D990-475E-B7A0-C650B2D3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DF55E-E289-43C1-B66D-ED18E572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4538B-EA87-42C9-852F-678E42C0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65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647F-5C98-4E05-A871-3DA86BA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B25F8-611E-4FB4-9F4B-B897F2383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E37D9-6CD2-434A-8089-84C76454F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C0DE30-1CC4-4ADC-BD72-2196EDB1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6E9EFA-C1E8-437E-BB94-EA7CE10E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79BC4-93B8-424E-98B9-31F8527F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74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86EA-796C-440C-BA40-550B9F99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60D1E-722D-4550-9B76-643B5F6E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81A3C-9C4C-4583-8497-0CE4FFF5F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4733A0-8308-4B12-B73C-05CA14138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9E61EF-5617-4ACB-8793-6DDDA506D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0C58C6-B2DB-4A8F-B99E-58C7B315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BB52D4-47CA-43E5-A730-0982ADA1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47F20-9C54-4A7C-9650-980A1259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1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47ECC-C25D-47DF-8650-FF930675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6FB90-4B34-4447-BA75-E964974C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4077D3-A41D-4AB4-9C40-B339A84D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EC0CA-169C-46E6-B55D-8DBC82A2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84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FE31B0-B354-4332-8FB7-AE2D72AB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9D504A-C53C-47CD-B7D5-3F302DFF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F2ABA-34C1-4735-804A-81DD76DE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1B00-5533-4460-93C0-C8182E5F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ABBC-EE41-4495-A279-EB4D44A5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3A286-FB59-407F-BD2D-7B12AC7D2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0E96A-0815-4FD0-A8FD-606A92ED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C731C-971E-47AC-9F53-8ED3EA12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69136-4F93-45C4-8411-91878AE4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56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2070-A68A-4D4F-AD0B-E0709EC5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AF36BB-B43A-44AA-88EC-E03449D8C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E292F-3CEB-401B-BFD7-246F1AC4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EB21F-E7D4-4883-8278-197A9AB5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91180-7C5E-4FAF-9D29-15C032D6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99041-D883-4F86-A1FC-5537C015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85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CE603A-2D25-4CE7-955E-EB6ACFC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8D765-5999-47A4-88FE-B50A1C77D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C0D48-1B87-4F8E-A74A-4EBA65C2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06201-F2DC-47FF-8FE8-533BA608F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F20A4-B3E0-43CF-ADD3-0302D76DC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11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022-1902-478D-80E6-3F2335ED7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science 13, 14, 15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C947AA-4C09-4F7C-A58B-4DA593A916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이명재</a:t>
            </a:r>
          </a:p>
        </p:txBody>
      </p:sp>
    </p:spTree>
    <p:extLst>
      <p:ext uri="{BB962C8B-B14F-4D97-AF65-F5344CB8AC3E}">
        <p14:creationId xmlns:p14="http://schemas.microsoft.com/office/powerpoint/2010/main" val="2883848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20DB5-111F-4475-B219-10A0055F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Logistic Regression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17591-2D62-45D6-8162-040FAB79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확률로 분류</a:t>
            </a:r>
            <a:endParaRPr lang="en-US" altLang="ko-KR" dirty="0"/>
          </a:p>
          <a:p>
            <a:r>
              <a:rPr lang="ko-KR" altLang="en-US" dirty="0"/>
              <a:t>종속변수는 유한개의 개수만 가질 수 있음 </a:t>
            </a:r>
            <a:r>
              <a:rPr lang="en-US" altLang="ko-KR" dirty="0"/>
              <a:t>(</a:t>
            </a:r>
            <a:r>
              <a:rPr lang="ko-KR" altLang="en-US" dirty="0"/>
              <a:t>확률로 표현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선형회귀는 실수 값이지 확률이 아님</a:t>
            </a:r>
            <a:endParaRPr lang="en-US" altLang="ko-KR" dirty="0"/>
          </a:p>
          <a:p>
            <a:r>
              <a:rPr lang="ko-KR" altLang="en-US" dirty="0"/>
              <a:t>로지스틱 회귀는 각 특성의 가중치로 계산</a:t>
            </a:r>
            <a:endParaRPr lang="en-US" altLang="ko-KR" dirty="0"/>
          </a:p>
          <a:p>
            <a:r>
              <a:rPr lang="ko-KR" altLang="en-US" dirty="0"/>
              <a:t>가중치는 각 변수가 결과에 상관관계가 있는지를 나타냄</a:t>
            </a:r>
            <a:endParaRPr lang="en-US" altLang="ko-KR" dirty="0"/>
          </a:p>
          <a:p>
            <a:r>
              <a:rPr lang="ko-KR" altLang="en-US" dirty="0"/>
              <a:t>가중치를 최적화를 통해 상관관계를 만들어 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가중치가 양수이면 결과에 긍정적 영향</a:t>
            </a:r>
            <a:endParaRPr lang="en-US" altLang="ko-KR" dirty="0"/>
          </a:p>
          <a:p>
            <a:r>
              <a:rPr lang="ko-KR" altLang="en-US" dirty="0"/>
              <a:t>가중치가 음수이면 결과에 부정적 영향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872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1600"/>
            <a:ext cx="10515600" cy="1676400"/>
          </a:xfrm>
        </p:spPr>
        <p:txBody>
          <a:bodyPr/>
          <a:lstStyle/>
          <a:p>
            <a:r>
              <a:rPr lang="ko-KR" altLang="en-US" dirty="0"/>
              <a:t>성능면에서 </a:t>
            </a:r>
            <a:r>
              <a:rPr lang="en-US" altLang="ko-KR" dirty="0"/>
              <a:t>LR </a:t>
            </a:r>
            <a:r>
              <a:rPr lang="ko-KR" altLang="en-US" dirty="0"/>
              <a:t>이 </a:t>
            </a:r>
            <a:r>
              <a:rPr lang="en-US" altLang="ko-KR" dirty="0"/>
              <a:t>KNN </a:t>
            </a:r>
            <a:r>
              <a:rPr lang="ko-KR" altLang="en-US" dirty="0"/>
              <a:t>보다 조금 더 성능이 좋음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189697-3C5D-473E-9F1B-1BCACFE7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3488"/>
            <a:ext cx="5429250" cy="1057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84860-2DAF-4D0E-80C6-59086452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5890"/>
            <a:ext cx="3524250" cy="102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77C802-3591-43FF-8EBE-1E5AC208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9086850" cy="124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3FBAA-1977-4755-BB69-B7DF534F3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" y="2859565"/>
            <a:ext cx="7772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95F76E-AB88-411E-8CE1-A1AE4F7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12078"/>
            <a:ext cx="6677025" cy="12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4FE6E6-C3DD-46DE-AF9B-5221B707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616075"/>
            <a:ext cx="71056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6640"/>
            <a:ext cx="10515600" cy="199136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성능</a:t>
            </a:r>
            <a:endParaRPr lang="en-US" altLang="ko-KR" dirty="0"/>
          </a:p>
          <a:p>
            <a:r>
              <a:rPr lang="ko-KR" altLang="en-US" dirty="0"/>
              <a:t>로지스틱 예측은 </a:t>
            </a:r>
            <a:r>
              <a:rPr lang="ko-KR" altLang="en-US" dirty="0" err="1"/>
              <a:t>확률값을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하고 </a:t>
            </a:r>
            <a:endParaRPr lang="en-US" altLang="ko-KR" dirty="0"/>
          </a:p>
          <a:p>
            <a:r>
              <a:rPr lang="en-US" altLang="ko-KR" dirty="0"/>
              <a:t>0.5 </a:t>
            </a:r>
            <a:r>
              <a:rPr lang="ko-KR" altLang="en-US" dirty="0"/>
              <a:t>이상이고</a:t>
            </a:r>
            <a:r>
              <a:rPr lang="en-US" altLang="ko-KR" dirty="0"/>
              <a:t>, label </a:t>
            </a:r>
            <a:r>
              <a:rPr lang="ko-KR" altLang="en-US" dirty="0"/>
              <a:t>이 동일하면 </a:t>
            </a:r>
            <a:r>
              <a:rPr lang="en-US" altLang="ko-KR" dirty="0"/>
              <a:t>TP , </a:t>
            </a:r>
            <a:r>
              <a:rPr lang="ko-KR" altLang="en-US" dirty="0"/>
              <a:t>다르면 </a:t>
            </a:r>
            <a:r>
              <a:rPr lang="en-US" altLang="ko-KR" dirty="0"/>
              <a:t>FP </a:t>
            </a:r>
          </a:p>
          <a:p>
            <a:r>
              <a:rPr lang="en-US" altLang="ko-KR" dirty="0"/>
              <a:t>0.5 </a:t>
            </a:r>
            <a:r>
              <a:rPr lang="ko-KR" altLang="en-US" dirty="0"/>
              <a:t>이하이고</a:t>
            </a:r>
            <a:r>
              <a:rPr lang="en-US" altLang="ko-KR" dirty="0"/>
              <a:t>, label </a:t>
            </a:r>
            <a:r>
              <a:rPr lang="ko-KR" altLang="en-US" dirty="0"/>
              <a:t>이 동일하면 </a:t>
            </a:r>
            <a:r>
              <a:rPr lang="en-US" altLang="ko-KR" dirty="0"/>
              <a:t>TN, </a:t>
            </a:r>
            <a:r>
              <a:rPr lang="ko-KR" altLang="en-US" dirty="0"/>
              <a:t>다르면 </a:t>
            </a:r>
            <a:r>
              <a:rPr lang="en-US" altLang="ko-KR" dirty="0"/>
              <a:t>FN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E887EC-9CC9-4A27-8719-7797A168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5" y="0"/>
            <a:ext cx="62674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성능평가를</a:t>
            </a:r>
            <a:r>
              <a:rPr lang="en-US" altLang="ko-KR" dirty="0"/>
              <a:t> </a:t>
            </a:r>
            <a:r>
              <a:rPr lang="ko-KR" altLang="en-US" dirty="0"/>
              <a:t>제외하고</a:t>
            </a:r>
            <a:endParaRPr lang="en-US" altLang="ko-KR" dirty="0"/>
          </a:p>
          <a:p>
            <a:r>
              <a:rPr lang="ko-KR" altLang="en-US" dirty="0"/>
              <a:t>로지스틱이 </a:t>
            </a:r>
            <a:r>
              <a:rPr lang="en-US" altLang="ko-KR" dirty="0"/>
              <a:t>KNN </a:t>
            </a:r>
            <a:r>
              <a:rPr lang="ko-KR" altLang="en-US" dirty="0"/>
              <a:t>보다 선호되는 이유는</a:t>
            </a:r>
            <a:endParaRPr lang="en-US" altLang="ko-KR" dirty="0"/>
          </a:p>
          <a:p>
            <a:r>
              <a:rPr lang="en-US" altLang="ko-KR" dirty="0" err="1"/>
              <a:t>model.coef</a:t>
            </a:r>
            <a:r>
              <a:rPr lang="en-US" altLang="ko-KR" dirty="0"/>
              <a:t>_ </a:t>
            </a:r>
            <a:r>
              <a:rPr lang="ko-KR" altLang="en-US" dirty="0"/>
              <a:t>에 있는 가중치 값을 볼 수 있기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가중치 </a:t>
            </a:r>
            <a:r>
              <a:rPr lang="en-US" altLang="ko-KR" dirty="0"/>
              <a:t>= </a:t>
            </a:r>
            <a:r>
              <a:rPr lang="ko-KR" altLang="en-US" dirty="0"/>
              <a:t>특성과 </a:t>
            </a:r>
            <a:r>
              <a:rPr lang="en-US" altLang="ko-KR" dirty="0"/>
              <a:t>label</a:t>
            </a:r>
            <a:r>
              <a:rPr lang="ko-KR" altLang="en-US" dirty="0"/>
              <a:t>의 상관관계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여기서 중요한 점은 이 가중치들은 절대가 아닌 다른 특성들을 고려한 </a:t>
            </a:r>
            <a:r>
              <a:rPr lang="ko-KR" altLang="en-US" dirty="0">
                <a:highlight>
                  <a:srgbClr val="FFFF00"/>
                </a:highlight>
              </a:rPr>
              <a:t>상대적 가중치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CE056A-1CF8-4141-9458-618D2990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38" y="2781305"/>
            <a:ext cx="5691666" cy="2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9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상관관계는 </a:t>
            </a:r>
            <a:r>
              <a:rPr lang="en-US" altLang="ko-KR" dirty="0"/>
              <a:t>-1~1 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계수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를 상관관계로 해석하심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10FA4-431B-4F60-B3DB-1C342502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51" y="498162"/>
            <a:ext cx="9240789" cy="63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가중치는 상대적 가중치</a:t>
            </a:r>
            <a:endParaRPr lang="en-US" altLang="ko-KR" dirty="0"/>
          </a:p>
          <a:p>
            <a:r>
              <a:rPr lang="ko-KR" altLang="en-US" dirty="0"/>
              <a:t>그런 이유로 한 특성은 다른 특성과 연동됨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로지스틱 회귀의 두 가지 보편적인 방법이 있음</a:t>
            </a:r>
            <a:endParaRPr lang="en-US" altLang="ko-KR" dirty="0"/>
          </a:p>
          <a:p>
            <a:r>
              <a:rPr lang="en-US" altLang="ko-KR" dirty="0"/>
              <a:t>L1</a:t>
            </a:r>
            <a:r>
              <a:rPr lang="ko-KR" altLang="en-US" dirty="0"/>
              <a:t>과 </a:t>
            </a:r>
            <a:r>
              <a:rPr lang="en-US" altLang="ko-KR" dirty="0"/>
              <a:t>L2 </a:t>
            </a:r>
          </a:p>
          <a:p>
            <a:endParaRPr lang="en-US" altLang="ko-KR" dirty="0"/>
          </a:p>
          <a:p>
            <a:r>
              <a:rPr lang="ko-KR" altLang="en-US" dirty="0"/>
              <a:t>위 </a:t>
            </a:r>
            <a:r>
              <a:rPr lang="en-US" altLang="ko-KR" dirty="0"/>
              <a:t>code</a:t>
            </a:r>
            <a:r>
              <a:rPr lang="ko-KR" altLang="en-US" dirty="0"/>
              <a:t>는 </a:t>
            </a:r>
            <a:r>
              <a:rPr lang="en-US" altLang="ko-KR" dirty="0"/>
              <a:t>L2</a:t>
            </a:r>
            <a:r>
              <a:rPr lang="ko-KR" altLang="en-US" dirty="0"/>
              <a:t>를 사용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파이썬 </a:t>
            </a:r>
            <a:r>
              <a:rPr lang="ko-KR" altLang="en-US" dirty="0" err="1"/>
              <a:t>사이킷</a:t>
            </a:r>
            <a:r>
              <a:rPr lang="en-US" altLang="ko-KR" dirty="0"/>
              <a:t>(</a:t>
            </a:r>
            <a:r>
              <a:rPr lang="en-US" altLang="ko-KR" dirty="0" err="1"/>
              <a:t>scikit</a:t>
            </a:r>
            <a:r>
              <a:rPr lang="en-US" altLang="ko-KR" dirty="0"/>
              <a:t>)</a:t>
            </a:r>
            <a:r>
              <a:rPr lang="ko-KR" altLang="en-US" dirty="0"/>
              <a:t>의 기본값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L1 </a:t>
            </a:r>
            <a:r>
              <a:rPr lang="ko-KR" altLang="en-US" dirty="0"/>
              <a:t>은 여러 특성 가중치 중 하나를 </a:t>
            </a:r>
            <a:r>
              <a:rPr lang="en-US" altLang="ko-KR" dirty="0"/>
              <a:t>0</a:t>
            </a:r>
            <a:r>
              <a:rPr lang="ko-KR" altLang="en-US" dirty="0"/>
              <a:t>으로 만들고 나머지들을 상대적인 가중치로 표현</a:t>
            </a:r>
            <a:endParaRPr lang="en-US" altLang="ko-KR" dirty="0"/>
          </a:p>
          <a:p>
            <a:r>
              <a:rPr lang="en-US" altLang="ko-KR" dirty="0"/>
              <a:t>L2</a:t>
            </a:r>
            <a:r>
              <a:rPr lang="ko-KR" altLang="en-US" dirty="0"/>
              <a:t> 결과와 큰 차이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L1, L2 </a:t>
            </a:r>
            <a:r>
              <a:rPr lang="ko-KR" altLang="en-US" dirty="0"/>
              <a:t>로 상대적 가중치를 만드는 이유는 과대적합을 막기 위해서</a:t>
            </a:r>
            <a:endParaRPr lang="en-US" altLang="ko-KR" dirty="0"/>
          </a:p>
          <a:p>
            <a:r>
              <a:rPr lang="ko-KR" altLang="en-US" dirty="0"/>
              <a:t>일반화가 더 잘 되기 때문 </a:t>
            </a:r>
            <a:r>
              <a:rPr lang="en-US" altLang="ko-KR" dirty="0"/>
              <a:t>(</a:t>
            </a:r>
            <a:r>
              <a:rPr lang="ko-KR" altLang="en-US" dirty="0"/>
              <a:t>이유 설명은 없지만</a:t>
            </a:r>
            <a:r>
              <a:rPr lang="en-US" altLang="ko-KR" dirty="0"/>
              <a:t>, </a:t>
            </a:r>
            <a:r>
              <a:rPr lang="ko-KR" altLang="en-US" dirty="0"/>
              <a:t>값이 작아져서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3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L2 </a:t>
            </a:r>
            <a:r>
              <a:rPr lang="ko-KR" altLang="en-US" dirty="0"/>
              <a:t>는 변수들의 가중치를 분산시킴</a:t>
            </a:r>
            <a:endParaRPr lang="en-US" altLang="ko-KR" dirty="0"/>
          </a:p>
          <a:p>
            <a:r>
              <a:rPr lang="ko-KR" altLang="en-US" dirty="0"/>
              <a:t>그래서 많은 연관된 변수들이 있으면 그 것들 중 </a:t>
            </a:r>
            <a:r>
              <a:rPr lang="ko-KR" altLang="en-US" dirty="0" err="1"/>
              <a:t>어떤것도</a:t>
            </a:r>
            <a:r>
              <a:rPr lang="ko-KR" altLang="en-US" dirty="0"/>
              <a:t> 중요해 보이지 않게 됨</a:t>
            </a:r>
            <a:endParaRPr lang="en-US" altLang="ko-KR" dirty="0"/>
          </a:p>
          <a:p>
            <a:r>
              <a:rPr lang="ko-KR" altLang="en-US" dirty="0"/>
              <a:t>연동되어 각각의 것들은 작은 가중치를 가지게 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분산은 </a:t>
            </a:r>
            <a:r>
              <a:rPr lang="en-US" altLang="ko-KR" dirty="0"/>
              <a:t>1</a:t>
            </a:r>
            <a:r>
              <a:rPr lang="ko-KR" altLang="en-US" dirty="0"/>
              <a:t>이 되어야 하기 때문에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C1 + C2 + C3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이 되어야 함</a:t>
            </a:r>
            <a:endParaRPr lang="en-US" altLang="ko-KR" dirty="0"/>
          </a:p>
          <a:p>
            <a:pPr lvl="1"/>
            <a:r>
              <a:rPr lang="en-US" altLang="ko-KR" dirty="0"/>
              <a:t>(C1 = 1</a:t>
            </a:r>
            <a:r>
              <a:rPr lang="ko-KR" altLang="en-US" dirty="0"/>
              <a:t>등석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이것으로 알 수 있는 것은 값들이 독립적이지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C1 </a:t>
            </a:r>
            <a:r>
              <a:rPr lang="ko-KR" altLang="en-US" dirty="0"/>
              <a:t>은 </a:t>
            </a:r>
            <a:r>
              <a:rPr lang="en-US" altLang="ko-KR" dirty="0"/>
              <a:t>1 </a:t>
            </a:r>
            <a:r>
              <a:rPr lang="ko-KR" altLang="en-US" dirty="0"/>
              <a:t>이면 </a:t>
            </a:r>
            <a:r>
              <a:rPr lang="en-US" altLang="ko-KR" dirty="0"/>
              <a:t>C2, C3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되어야 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64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185C8-765A-4F43-BD33-5282674E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5120" y="385762"/>
            <a:ext cx="4246880" cy="5791201"/>
          </a:xfrm>
        </p:spPr>
        <p:txBody>
          <a:bodyPr/>
          <a:lstStyle/>
          <a:p>
            <a:r>
              <a:rPr lang="en-US" altLang="ko-KR" dirty="0"/>
              <a:t>C1,</a:t>
            </a:r>
            <a:r>
              <a:rPr lang="ko-KR" altLang="en-US" dirty="0"/>
              <a:t> </a:t>
            </a:r>
            <a:r>
              <a:rPr lang="en-US" altLang="ko-KR" dirty="0"/>
              <a:t>C2,</a:t>
            </a:r>
            <a:r>
              <a:rPr lang="ko-KR" altLang="en-US" dirty="0"/>
              <a:t> </a:t>
            </a:r>
            <a:r>
              <a:rPr lang="en-US" altLang="ko-KR" dirty="0"/>
              <a:t>C3</a:t>
            </a:r>
            <a:r>
              <a:rPr lang="ko-KR" altLang="en-US" dirty="0"/>
              <a:t>은</a:t>
            </a:r>
            <a:r>
              <a:rPr lang="en-US" altLang="ko-KR" dirty="0"/>
              <a:t> 2</a:t>
            </a:r>
            <a:r>
              <a:rPr lang="ko-KR" altLang="en-US" dirty="0"/>
              <a:t>진 특성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8AD13-3A47-4237-8E2D-22980E18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385762"/>
            <a:ext cx="74771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6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2C0DF2-90A0-4173-AAD6-C266B4B7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79" y="0"/>
            <a:ext cx="8998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36811-E9EE-403F-B026-2DB0A1D4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r>
              <a:rPr lang="ko-KR" altLang="en-US" dirty="0"/>
              <a:t>이번엔 지도학습의 </a:t>
            </a:r>
            <a:r>
              <a:rPr lang="en-US" altLang="ko-KR" dirty="0"/>
              <a:t>classification</a:t>
            </a:r>
            <a:r>
              <a:rPr lang="ko-KR" altLang="en-US" dirty="0"/>
              <a:t>을 배워 볼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특성벡터를 이산 값으로 유추하는데</a:t>
            </a:r>
            <a:r>
              <a:rPr lang="en-US" altLang="ko-KR" dirty="0"/>
              <a:t>, </a:t>
            </a:r>
            <a:r>
              <a:rPr lang="ko-KR" altLang="en-US" dirty="0"/>
              <a:t>레이블이라고 불린다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분류를 할 때 선형회귀가 사용하지 않는 이유는 확률이 아닌 실수 값이기 때문이다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/>
              <a:t>LR </a:t>
            </a:r>
            <a:r>
              <a:rPr lang="ko-KR" altLang="en-US" dirty="0"/>
              <a:t>인 </a:t>
            </a:r>
            <a:r>
              <a:rPr lang="en-US" altLang="ko-KR" dirty="0"/>
              <a:t>logistic regression </a:t>
            </a:r>
            <a:r>
              <a:rPr lang="ko-KR" altLang="en-US" dirty="0"/>
              <a:t>과 </a:t>
            </a:r>
            <a:r>
              <a:rPr lang="en-US" altLang="ko-KR" dirty="0"/>
              <a:t>KNN </a:t>
            </a:r>
            <a:r>
              <a:rPr lang="ko-KR" altLang="en-US" dirty="0"/>
              <a:t>으로 분류를 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데이터는 타이타닉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64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D540B-1A20-403B-93D6-F8EC8E8E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09" y="0"/>
            <a:ext cx="9327717" cy="685800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1ECA84-B320-4661-9943-7FCB7F10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231" y="1569902"/>
            <a:ext cx="2869769" cy="4351338"/>
          </a:xfrm>
        </p:spPr>
        <p:txBody>
          <a:bodyPr/>
          <a:lstStyle/>
          <a:p>
            <a:r>
              <a:rPr lang="ko-KR" altLang="en-US" dirty="0"/>
              <a:t>성능엔 차이가 없지만</a:t>
            </a:r>
            <a:r>
              <a:rPr lang="en-US" altLang="ko-KR" dirty="0"/>
              <a:t>, </a:t>
            </a:r>
            <a:r>
              <a:rPr lang="ko-KR" altLang="en-US" dirty="0"/>
              <a:t>가중치는 매우 다름</a:t>
            </a:r>
          </a:p>
        </p:txBody>
      </p:sp>
    </p:spTree>
    <p:extLst>
      <p:ext uri="{BB962C8B-B14F-4D97-AF65-F5344CB8AC3E}">
        <p14:creationId xmlns:p14="http://schemas.microsoft.com/office/powerpoint/2010/main" val="238000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192C0-89FE-42FC-99FD-87670D43A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전체적인 핵심은 연관된 특성들이 있을 때 가중치의 과대 해석에 주의해야 한다는 것입니다</a:t>
            </a:r>
            <a:endParaRPr lang="en-US" altLang="ko-KR" dirty="0"/>
          </a:p>
          <a:p>
            <a:pPr lvl="1"/>
            <a:r>
              <a:rPr lang="en-US" altLang="ko-KR" dirty="0"/>
              <a:t>(c1,</a:t>
            </a:r>
            <a:r>
              <a:rPr lang="ko-KR" altLang="en-US" dirty="0"/>
              <a:t> </a:t>
            </a:r>
            <a:r>
              <a:rPr lang="en-US" altLang="ko-KR" dirty="0"/>
              <a:t>c2,</a:t>
            </a:r>
            <a:r>
              <a:rPr lang="ko-KR" altLang="en-US" dirty="0"/>
              <a:t> </a:t>
            </a:r>
            <a:r>
              <a:rPr lang="en-US" altLang="ko-KR" dirty="0"/>
              <a:t>c3</a:t>
            </a:r>
            <a:r>
              <a:rPr lang="ko-KR" altLang="en-US" dirty="0"/>
              <a:t> 는 </a:t>
            </a:r>
            <a:r>
              <a:rPr lang="en-US" altLang="ko-KR" dirty="0"/>
              <a:t>class 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개의 특성을 </a:t>
            </a:r>
            <a:r>
              <a:rPr lang="en-US" altLang="ko-KR" dirty="0"/>
              <a:t>3</a:t>
            </a:r>
            <a:r>
              <a:rPr lang="ko-KR" altLang="en-US" dirty="0"/>
              <a:t>개로 쪼갠 것</a:t>
            </a:r>
            <a:r>
              <a:rPr lang="en-US" altLang="ko-KR" dirty="0"/>
              <a:t>, </a:t>
            </a:r>
            <a:r>
              <a:rPr lang="ko-KR" altLang="en-US" dirty="0"/>
              <a:t>즉 서로 간의 연동성이 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C1</a:t>
            </a:r>
            <a:r>
              <a:rPr lang="ko-KR" altLang="en-US" dirty="0"/>
              <a:t> 없앴더니 성능에 문제 없더라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5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로지스틱 회귀의 다른 주제</a:t>
            </a:r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라는 매개변수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ko-KR" altLang="en-US" b="1" dirty="0"/>
              <a:t>확률을 변화시킴으로써 </a:t>
            </a:r>
            <a:r>
              <a:rPr lang="ko-KR" altLang="en-US" dirty="0"/>
              <a:t>민감도와 특이성이 변함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를 높여 특이성 값이 올라감</a:t>
            </a:r>
            <a:endParaRPr lang="en-US" altLang="ko-KR" dirty="0"/>
          </a:p>
          <a:p>
            <a:pPr lvl="1"/>
            <a:r>
              <a:rPr lang="ko-KR" altLang="en-US" dirty="0"/>
              <a:t>생존자 예측의 정확성이 더 올라감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ko-KR" altLang="en-US" dirty="0" err="1"/>
              <a:t>낮쳐</a:t>
            </a:r>
            <a:r>
              <a:rPr lang="ko-KR" altLang="en-US" dirty="0"/>
              <a:t> 민감도가 올라감</a:t>
            </a:r>
            <a:endParaRPr lang="en-US" altLang="ko-KR" dirty="0"/>
          </a:p>
          <a:p>
            <a:pPr lvl="1"/>
            <a:r>
              <a:rPr lang="ko-KR" altLang="en-US" dirty="0"/>
              <a:t>사망자 예측의 정확성이 더 올라감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어떤 예측을 더 원하는 가에 따라 </a:t>
            </a:r>
            <a:r>
              <a:rPr lang="en-US" altLang="ko-KR" dirty="0"/>
              <a:t>P </a:t>
            </a:r>
            <a:r>
              <a:rPr lang="ko-KR" altLang="en-US" dirty="0"/>
              <a:t>값을 조정 하여 얻어 낼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770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55DEF1-70EA-4F82-A758-5635FBD1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47"/>
            <a:ext cx="9260618" cy="5525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85D170-C122-4114-BDC6-75CBFA6A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618" y="586740"/>
            <a:ext cx="3067322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P </a:t>
            </a:r>
            <a:r>
              <a:rPr lang="ko-KR" altLang="en-US" dirty="0"/>
              <a:t>값을 정하고 싶지 않고 알아서 찾아 주었으면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P </a:t>
            </a:r>
            <a:r>
              <a:rPr lang="ko-KR" altLang="en-US" dirty="0"/>
              <a:t>값을 계속 변경하는 코드를 만들어서 </a:t>
            </a:r>
            <a:r>
              <a:rPr lang="en-US" altLang="ko-KR" dirty="0"/>
              <a:t>2</a:t>
            </a:r>
            <a:r>
              <a:rPr lang="ko-KR" altLang="en-US" dirty="0"/>
              <a:t>차원 도표로 찾으면 됨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축은 민감도</a:t>
            </a:r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1 </a:t>
            </a:r>
            <a:r>
              <a:rPr lang="ko-KR" altLang="en-US" dirty="0"/>
              <a:t>빼기 특이성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AUC = area under the curve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90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260DE5-5889-4E4C-90F2-B721739D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0"/>
            <a:ext cx="7962900" cy="129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CD2B64-B8CD-45BE-A278-51DE80D8D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83030"/>
            <a:ext cx="64198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7FC35A-AFA8-4761-8D65-C358DABC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20" y="0"/>
            <a:ext cx="6218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5600"/>
            <a:ext cx="10515600" cy="2692400"/>
          </a:xfrm>
        </p:spPr>
        <p:txBody>
          <a:bodyPr/>
          <a:lstStyle/>
          <a:p>
            <a:r>
              <a:rPr lang="ko-KR" altLang="en-US" dirty="0"/>
              <a:t>모서리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altLang="ko-KR" dirty="0"/>
          </a:p>
          <a:p>
            <a:r>
              <a:rPr lang="ko-KR" altLang="en-US" dirty="0"/>
              <a:t>불분명하고 민감한 영역</a:t>
            </a:r>
            <a:endParaRPr lang="en-US" altLang="ko-KR" dirty="0"/>
          </a:p>
          <a:p>
            <a:r>
              <a:rPr lang="ko-KR" altLang="en-US" dirty="0"/>
              <a:t>잘못된 긍정을 얻게 됨</a:t>
            </a:r>
            <a:endParaRPr lang="en-US" altLang="ko-KR" dirty="0"/>
          </a:p>
          <a:p>
            <a:r>
              <a:rPr lang="ko-KR" altLang="en-US" dirty="0"/>
              <a:t>초록색 선은 랜덤 분류기를 뜻함</a:t>
            </a:r>
            <a:endParaRPr lang="en-US" altLang="ko-KR" dirty="0"/>
          </a:p>
          <a:p>
            <a:r>
              <a:rPr lang="ko-KR" altLang="en-US" dirty="0" err="1"/>
              <a:t>긍적</a:t>
            </a:r>
            <a:r>
              <a:rPr lang="ko-KR" altLang="en-US" dirty="0"/>
              <a:t> 혹은 부정을 분류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7FBC7F-D728-4A45-9CC6-B95369C3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22" y="0"/>
            <a:ext cx="4803958" cy="39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8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곡선과 랜덤 분류기 사이의 영역</a:t>
            </a:r>
            <a:endParaRPr lang="en-US" altLang="ko-KR" dirty="0"/>
          </a:p>
          <a:p>
            <a:r>
              <a:rPr lang="ko-KR" altLang="en-US" dirty="0"/>
              <a:t>곡선 아래의 전체 영역</a:t>
            </a:r>
            <a:endParaRPr lang="en-US" altLang="ko-KR" dirty="0"/>
          </a:p>
          <a:p>
            <a:r>
              <a:rPr lang="ko-KR" altLang="en-US" dirty="0"/>
              <a:t>가장 좋은 것은 </a:t>
            </a:r>
            <a:r>
              <a:rPr lang="en-US" altLang="ko-KR" dirty="0"/>
              <a:t>1, </a:t>
            </a:r>
            <a:r>
              <a:rPr lang="ko-KR" altLang="en-US" dirty="0"/>
              <a:t>완벽한 분류기</a:t>
            </a:r>
            <a:endParaRPr lang="en-US" altLang="ko-KR" dirty="0"/>
          </a:p>
          <a:p>
            <a:r>
              <a:rPr lang="ko-KR" altLang="en-US" dirty="0"/>
              <a:t>가장 </a:t>
            </a:r>
            <a:r>
              <a:rPr lang="ko-KR" altLang="en-US" dirty="0" err="1"/>
              <a:t>안좋은</a:t>
            </a:r>
            <a:r>
              <a:rPr lang="ko-KR" altLang="en-US" dirty="0"/>
              <a:t> 것은 </a:t>
            </a:r>
            <a:r>
              <a:rPr lang="en-US" altLang="ko-KR" dirty="0"/>
              <a:t>0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0.5</a:t>
            </a:r>
            <a:r>
              <a:rPr lang="ko-KR" altLang="en-US" dirty="0"/>
              <a:t>보다 </a:t>
            </a:r>
            <a:r>
              <a:rPr lang="ko-KR" altLang="en-US" dirty="0" err="1"/>
              <a:t>안좋은</a:t>
            </a:r>
            <a:r>
              <a:rPr lang="ko-KR" altLang="en-US" dirty="0"/>
              <a:t> 것은 없다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논문에서 예측을 하는 좋은 방법이 나온다면 대부분은 </a:t>
            </a:r>
            <a:r>
              <a:rPr lang="en-US" altLang="ko-KR" dirty="0"/>
              <a:t>AUROC</a:t>
            </a:r>
            <a:r>
              <a:rPr lang="ko-KR" altLang="en-US" dirty="0"/>
              <a:t>를 인용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커브는 </a:t>
            </a:r>
            <a:r>
              <a:rPr lang="en-US" altLang="ko-KR" dirty="0"/>
              <a:t>P </a:t>
            </a:r>
            <a:r>
              <a:rPr lang="ko-KR" altLang="en-US" dirty="0"/>
              <a:t>값을 움직여 왼쪽 위로 갈수록 좋음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1-</a:t>
            </a:r>
            <a:r>
              <a:rPr lang="ko-KR" altLang="en-US" dirty="0"/>
              <a:t>특이성 하는 이유는 </a:t>
            </a:r>
            <a:endParaRPr lang="en-US" altLang="ko-KR" dirty="0"/>
          </a:p>
          <a:p>
            <a:pPr lvl="1"/>
            <a:r>
              <a:rPr lang="ko-KR" altLang="en-US" dirty="0"/>
              <a:t>그래프가 좋은 곡선이 나타나 시각화가 잘됨</a:t>
            </a:r>
            <a:endParaRPr lang="en-US" altLang="ko-KR" dirty="0"/>
          </a:p>
          <a:p>
            <a:pPr lvl="1"/>
            <a:r>
              <a:rPr lang="ko-KR" altLang="en-US" dirty="0"/>
              <a:t>계산이 </a:t>
            </a:r>
            <a:r>
              <a:rPr lang="ko-KR" altLang="en-US" dirty="0" err="1"/>
              <a:t>쉬워짐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방식의 차이일 뿐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13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40AB9-62EA-41FF-82FF-CC9D4CF4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거짓말 </a:t>
            </a:r>
            <a:r>
              <a:rPr lang="en-US" altLang="ko-KR" dirty="0">
                <a:highlight>
                  <a:srgbClr val="FFFF00"/>
                </a:highlight>
              </a:rPr>
              <a:t>(SIN)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3E944-1F2D-492D-96F0-03A2AE56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0897"/>
          </a:xfrm>
        </p:spPr>
        <p:txBody>
          <a:bodyPr>
            <a:normAutofit/>
          </a:bodyPr>
          <a:lstStyle/>
          <a:p>
            <a:r>
              <a:rPr lang="ko-KR" altLang="en-US" dirty="0"/>
              <a:t>거짓말에는 세 가지 종류가 있다</a:t>
            </a:r>
            <a:endParaRPr lang="en-US" altLang="ko-KR" dirty="0"/>
          </a:p>
          <a:p>
            <a:r>
              <a:rPr lang="ko-KR" altLang="en-US" dirty="0"/>
              <a:t>거짓말</a:t>
            </a:r>
            <a:r>
              <a:rPr lang="en-US" altLang="ko-KR" dirty="0"/>
              <a:t>, </a:t>
            </a:r>
            <a:r>
              <a:rPr lang="ko-KR" altLang="en-US" dirty="0"/>
              <a:t>빌어먹을 거짓말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>
                <a:highlight>
                  <a:srgbClr val="FFFF00"/>
                </a:highlight>
              </a:rPr>
              <a:t>통계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숫자는 거짓말을 하지 않는다</a:t>
            </a:r>
            <a:endParaRPr lang="en-US" altLang="ko-KR" dirty="0"/>
          </a:p>
          <a:p>
            <a:r>
              <a:rPr lang="ko-KR" altLang="en-US" dirty="0"/>
              <a:t>거짓말 쟁이는 숫자를 사용한다</a:t>
            </a:r>
            <a:r>
              <a:rPr lang="en-US" altLang="ko-KR" dirty="0"/>
              <a:t>.</a:t>
            </a: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통계로 거짓말 하는 법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당신이 증명하고 싶은 것을 증명할 수 없다면 다른 것을 입증하고 그것들이 같은 것인 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329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validation</a:t>
            </a:r>
            <a:r>
              <a:rPr lang="ko-KR" altLang="en-US" dirty="0"/>
              <a:t> 데이터 생성 방법</a:t>
            </a:r>
            <a:endParaRPr lang="en-US" altLang="ko-KR" dirty="0"/>
          </a:p>
          <a:p>
            <a:pPr lvl="1"/>
            <a:r>
              <a:rPr lang="en-US" altLang="ko-KR" dirty="0"/>
              <a:t>Leave-one-out</a:t>
            </a:r>
          </a:p>
          <a:p>
            <a:pPr lvl="2"/>
            <a:r>
              <a:rPr lang="ko-KR" altLang="en-US" dirty="0"/>
              <a:t>하나 남기기 방법은 샘플수가 정말 적을 때 사용</a:t>
            </a:r>
            <a:endParaRPr lang="en-US" altLang="ko-KR" dirty="0"/>
          </a:p>
          <a:p>
            <a:pPr lvl="2"/>
            <a:r>
              <a:rPr lang="en-US" altLang="ko-KR" dirty="0"/>
              <a:t>N-1</a:t>
            </a:r>
            <a:r>
              <a:rPr lang="ko-KR" altLang="en-US" dirty="0"/>
              <a:t>개 학습</a:t>
            </a:r>
            <a:r>
              <a:rPr lang="en-US" altLang="ko-KR" dirty="0"/>
              <a:t>, 1</a:t>
            </a:r>
            <a:r>
              <a:rPr lang="ko-KR" altLang="en-US" dirty="0"/>
              <a:t>개 테스트</a:t>
            </a:r>
            <a:r>
              <a:rPr lang="en-US" altLang="ko-KR" dirty="0"/>
              <a:t>, </a:t>
            </a:r>
            <a:r>
              <a:rPr lang="ko-KR" altLang="en-US" dirty="0"/>
              <a:t>다시 한 개를 복원</a:t>
            </a:r>
            <a:r>
              <a:rPr lang="en-US" altLang="ko-KR" dirty="0"/>
              <a:t>,</a:t>
            </a:r>
            <a:r>
              <a:rPr lang="ko-KR" altLang="en-US" dirty="0"/>
              <a:t> 다른 한 개를 테스트</a:t>
            </a:r>
            <a:r>
              <a:rPr lang="en-US" altLang="ko-KR" dirty="0"/>
              <a:t>,</a:t>
            </a:r>
            <a:r>
              <a:rPr lang="ko-KR" altLang="en-US" dirty="0"/>
              <a:t> 나머지를 훈련</a:t>
            </a:r>
            <a:r>
              <a:rPr lang="en-US" altLang="ko-KR" dirty="0"/>
              <a:t>, </a:t>
            </a:r>
            <a:r>
              <a:rPr lang="ko-KR" altLang="en-US" dirty="0"/>
              <a:t>반복</a:t>
            </a:r>
            <a:r>
              <a:rPr lang="en-US" altLang="ko-KR" dirty="0"/>
              <a:t>, </a:t>
            </a:r>
            <a:r>
              <a:rPr lang="ko-KR" altLang="en-US" dirty="0"/>
              <a:t>그 결과들을 평균</a:t>
            </a:r>
            <a:endParaRPr lang="en-US" altLang="ko-KR" dirty="0"/>
          </a:p>
          <a:p>
            <a:pPr lvl="1"/>
            <a:r>
              <a:rPr lang="en-US" altLang="ko-KR" dirty="0"/>
              <a:t>Split80_20</a:t>
            </a:r>
          </a:p>
          <a:p>
            <a:pPr lvl="2"/>
            <a:r>
              <a:rPr lang="ko-KR" altLang="en-US" dirty="0"/>
              <a:t>데이터가 좀 있다 할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평가 방법</a:t>
            </a:r>
            <a:endParaRPr lang="en-US" altLang="ko-KR" dirty="0"/>
          </a:p>
          <a:p>
            <a:r>
              <a:rPr lang="en-US" altLang="ko-KR" dirty="0" err="1"/>
              <a:t>accur</a:t>
            </a:r>
            <a:r>
              <a:rPr lang="en-US" altLang="ko-KR" dirty="0"/>
              <a:t> = accuracy(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, </a:t>
            </a:r>
            <a:r>
              <a:rPr lang="en-US" altLang="ko-KR" dirty="0" err="1"/>
              <a:t>trueNeg</a:t>
            </a:r>
            <a:r>
              <a:rPr lang="en-US" altLang="ko-KR" dirty="0"/>
              <a:t>, </a:t>
            </a:r>
            <a:r>
              <a:rPr lang="en-US" altLang="ko-KR" dirty="0" err="1"/>
              <a:t>falseNeg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sens</a:t>
            </a:r>
            <a:r>
              <a:rPr lang="en-US" altLang="ko-KR" dirty="0"/>
              <a:t> = sensitivity(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falseNeg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spec = specificity(</a:t>
            </a:r>
            <a:r>
              <a:rPr lang="en-US" altLang="ko-KR" dirty="0" err="1"/>
              <a:t>trueNeg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ppv</a:t>
            </a:r>
            <a:r>
              <a:rPr lang="en-US" altLang="ko-KR" dirty="0"/>
              <a:t> = </a:t>
            </a:r>
            <a:r>
              <a:rPr lang="en-US" altLang="ko-KR" dirty="0" err="1"/>
              <a:t>posPredVal</a:t>
            </a:r>
            <a:r>
              <a:rPr lang="en-US" altLang="ko-KR" dirty="0"/>
              <a:t>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31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b="1" dirty="0" err="1"/>
              <a:t>앤스콤의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중주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33D449-7ACF-413A-99DB-E54A34CF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8" y="957871"/>
            <a:ext cx="5810250" cy="5429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2A4EDD-6DC6-4AB2-8C38-86DA18DA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87" y="957871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x, y</a:t>
            </a:r>
            <a:r>
              <a:rPr lang="ko-KR" altLang="en-US" dirty="0"/>
              <a:t>를 </a:t>
            </a:r>
            <a:r>
              <a:rPr lang="en-US" altLang="ko-KR" dirty="0"/>
              <a:t>LR </a:t>
            </a:r>
            <a:r>
              <a:rPr lang="ko-KR" altLang="en-US" dirty="0"/>
              <a:t>했더니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0.5x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으로 통계적으로 </a:t>
            </a:r>
            <a:r>
              <a:rPr lang="ko-KR" altLang="en-US" dirty="0">
                <a:highlight>
                  <a:srgbClr val="FFFF00"/>
                </a:highlight>
              </a:rPr>
              <a:t>같다고</a:t>
            </a:r>
            <a:r>
              <a:rPr lang="ko-KR" altLang="en-US" dirty="0"/>
              <a:t> 나왔는데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x, y</a:t>
            </a:r>
            <a:r>
              <a:rPr lang="ko-KR" altLang="en-US" dirty="0"/>
              <a:t>를 찍었더니 아예 </a:t>
            </a:r>
            <a:r>
              <a:rPr lang="ko-KR" altLang="en-US" dirty="0">
                <a:highlight>
                  <a:srgbClr val="FFFF00"/>
                </a:highlight>
              </a:rPr>
              <a:t>다른</a:t>
            </a:r>
            <a:r>
              <a:rPr lang="ko-KR" altLang="en-US" dirty="0"/>
              <a:t> 데이터 분포를 가짐 </a:t>
            </a:r>
            <a:r>
              <a:rPr lang="en-US" altLang="ko-KR" dirty="0"/>
              <a:t>(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5D0E-B7DC-43A3-BB3F-F21ADD0E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790700"/>
            <a:ext cx="65246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55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교훈</a:t>
            </a:r>
            <a:endParaRPr lang="en-US" altLang="ko-KR" dirty="0"/>
          </a:p>
          <a:p>
            <a:r>
              <a:rPr lang="ko-KR" altLang="en-US" dirty="0"/>
              <a:t>데이터에 대한 통계는 데이터 그 자체와는 같지 않다는 것</a:t>
            </a:r>
            <a:endParaRPr lang="en-US" altLang="ko-KR" dirty="0"/>
          </a:p>
          <a:p>
            <a:r>
              <a:rPr lang="ko-KR" altLang="en-US" dirty="0"/>
              <a:t>통계를 보지만 데이터는 보지 않음</a:t>
            </a:r>
            <a:endParaRPr lang="en-US" altLang="ko-KR" dirty="0"/>
          </a:p>
          <a:p>
            <a:r>
              <a:rPr lang="ko-KR" altLang="en-US" dirty="0"/>
              <a:t>통계는 데이터의 전부가 아님 </a:t>
            </a:r>
            <a:r>
              <a:rPr lang="en-US" altLang="ko-KR" dirty="0"/>
              <a:t>(</a:t>
            </a:r>
            <a:r>
              <a:rPr lang="ko-KR" altLang="en-US" dirty="0"/>
              <a:t>전부라고 자주 착각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통계와 같이 데이터를 시각화를 해야 하는 이유 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ko-KR" altLang="en-US" dirty="0"/>
              <a:t>하지만 그림을 가지고 거짓말을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615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360" y="0"/>
            <a:ext cx="4104640" cy="6858000"/>
          </a:xfrm>
        </p:spPr>
        <p:txBody>
          <a:bodyPr/>
          <a:lstStyle/>
          <a:p>
            <a:r>
              <a:rPr lang="ko-KR" altLang="en-US" dirty="0"/>
              <a:t>여성이 남성보다 훨씬 잘했습니다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스케일을 보면 </a:t>
            </a:r>
            <a:r>
              <a:rPr lang="en-US" altLang="ko-KR" dirty="0"/>
              <a:t>3.95</a:t>
            </a:r>
            <a:r>
              <a:rPr lang="ko-KR" altLang="en-US" dirty="0"/>
              <a:t>나</a:t>
            </a:r>
            <a:endParaRPr lang="en-US" altLang="ko-KR" dirty="0"/>
          </a:p>
          <a:p>
            <a:r>
              <a:rPr lang="en-US" altLang="ko-KR" dirty="0"/>
              <a:t>4.05</a:t>
            </a:r>
            <a:r>
              <a:rPr lang="ko-KR" altLang="en-US" dirty="0"/>
              <a:t>나 사실상 차이가 거의 없기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척도</a:t>
            </a:r>
            <a:r>
              <a:rPr lang="en-US" altLang="ko-KR" dirty="0"/>
              <a:t>(</a:t>
            </a:r>
            <a:r>
              <a:rPr lang="ko-KR" altLang="en-US" dirty="0"/>
              <a:t>스케일</a:t>
            </a:r>
            <a:r>
              <a:rPr lang="en-US" altLang="ko-KR" dirty="0"/>
              <a:t>)</a:t>
            </a:r>
            <a:r>
              <a:rPr lang="ko-KR" altLang="en-US" dirty="0"/>
              <a:t>로 거짓말을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94321B-7E22-469A-86A5-14A47998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78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9" y="0"/>
            <a:ext cx="3792513" cy="6858000"/>
          </a:xfrm>
        </p:spPr>
        <p:txBody>
          <a:bodyPr/>
          <a:lstStyle/>
          <a:p>
            <a:r>
              <a:rPr lang="ko-KR" altLang="en-US" dirty="0"/>
              <a:t>스케일 범위를 </a:t>
            </a:r>
            <a:r>
              <a:rPr lang="en-US" altLang="ko-KR" dirty="0"/>
              <a:t>0</a:t>
            </a:r>
            <a:r>
              <a:rPr lang="ko-KR" altLang="en-US" dirty="0"/>
              <a:t>부터 시작했더니 </a:t>
            </a:r>
            <a:endParaRPr lang="en-US" altLang="ko-KR" dirty="0"/>
          </a:p>
          <a:p>
            <a:r>
              <a:rPr lang="ko-KR" altLang="en-US" dirty="0"/>
              <a:t>이제 눈으로 통계적 차이를 못 느낌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DB3561-472B-4E3D-B0B6-1FB332CE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" y="0"/>
            <a:ext cx="794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0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76214"/>
            <a:ext cx="12192000" cy="268178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Fox News</a:t>
            </a:r>
            <a:r>
              <a:rPr lang="ko-KR" altLang="en-US" sz="2000" dirty="0"/>
              <a:t>의 차트</a:t>
            </a:r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억 </a:t>
            </a:r>
            <a:r>
              <a:rPr lang="en-US" altLang="ko-KR" sz="2000" dirty="0"/>
              <a:t>860</a:t>
            </a:r>
            <a:r>
              <a:rPr lang="ko-KR" altLang="en-US" sz="2000" dirty="0"/>
              <a:t>만명이 복지 수당을 받고 있고 </a:t>
            </a:r>
            <a:r>
              <a:rPr lang="en-US" altLang="ko-KR" sz="2000" dirty="0"/>
              <a:t>1</a:t>
            </a:r>
            <a:r>
              <a:rPr lang="ko-KR" altLang="en-US" sz="2000" dirty="0"/>
              <a:t>억 </a:t>
            </a:r>
            <a:r>
              <a:rPr lang="en-US" altLang="ko-KR" sz="2000" dirty="0"/>
              <a:t>170</a:t>
            </a:r>
            <a:r>
              <a:rPr lang="ko-KR" altLang="en-US" sz="2000" dirty="0"/>
              <a:t>만명이 </a:t>
            </a:r>
            <a:r>
              <a:rPr lang="ko-KR" altLang="en-US" sz="2000" dirty="0" err="1"/>
              <a:t>전임직</a:t>
            </a:r>
            <a:r>
              <a:rPr lang="en-US" altLang="ko-KR" sz="2000" dirty="0"/>
              <a:t>(full</a:t>
            </a:r>
            <a:r>
              <a:rPr lang="ko-KR" altLang="en-US" sz="2000" dirty="0"/>
              <a:t> </a:t>
            </a:r>
            <a:r>
              <a:rPr lang="en-US" altLang="ko-KR" sz="2000" dirty="0"/>
              <a:t>time</a:t>
            </a:r>
            <a:r>
              <a:rPr lang="ko-KR" altLang="en-US" sz="2000" dirty="0"/>
              <a:t> </a:t>
            </a:r>
            <a:r>
              <a:rPr lang="en-US" altLang="ko-KR" sz="2000" dirty="0"/>
              <a:t>job)</a:t>
            </a:r>
            <a:r>
              <a:rPr lang="ko-KR" altLang="en-US" sz="2000" dirty="0"/>
              <a:t>을 가지고 있다는 통계</a:t>
            </a:r>
            <a:endParaRPr lang="en-US" altLang="ko-KR" sz="2000" dirty="0"/>
          </a:p>
          <a:p>
            <a:r>
              <a:rPr lang="ko-KR" altLang="en-US" sz="2000" dirty="0"/>
              <a:t>개별적으로는 맞으나</a:t>
            </a:r>
            <a:r>
              <a:rPr lang="en-US" altLang="ko-KR" sz="2000" dirty="0"/>
              <a:t>, </a:t>
            </a:r>
            <a:r>
              <a:rPr lang="ko-KR" altLang="en-US" sz="2000" dirty="0"/>
              <a:t>복지 수당을 받는 사람 수는 한 명이라도 복지 수당을 받는 가정의 사람 수를 카운트하고</a:t>
            </a:r>
            <a:r>
              <a:rPr lang="en-US" altLang="ko-KR" sz="2000" dirty="0"/>
              <a:t>, </a:t>
            </a:r>
            <a:r>
              <a:rPr lang="ko-KR" altLang="en-US" sz="2000" dirty="0"/>
              <a:t>예로 두 부모님 중 한 명이 일을 하고 한 명이 복지 수당을 받고 </a:t>
            </a:r>
            <a:r>
              <a:rPr lang="en-US" altLang="ko-KR" sz="2000" dirty="0"/>
              <a:t>4</a:t>
            </a:r>
            <a:r>
              <a:rPr lang="ko-KR" altLang="en-US" sz="2000" dirty="0"/>
              <a:t>명의 아이가 있으면 </a:t>
            </a:r>
            <a:r>
              <a:rPr lang="en-US" altLang="ko-KR" sz="2000" dirty="0"/>
              <a:t>6</a:t>
            </a:r>
            <a:r>
              <a:rPr lang="ko-KR" altLang="en-US" sz="2000" dirty="0"/>
              <a:t>명이 복지 수당을 받는다고 카운트함</a:t>
            </a:r>
            <a:endParaRPr lang="en-US" altLang="ko-KR" sz="2000" dirty="0"/>
          </a:p>
          <a:p>
            <a:r>
              <a:rPr lang="ko-KR" altLang="en-US" sz="2000" dirty="0"/>
              <a:t>전임직을 가진 사람 수는 가구 인원 전부를 세지 않음</a:t>
            </a:r>
            <a:endParaRPr lang="en-US" altLang="ko-KR" sz="2000" dirty="0"/>
          </a:p>
          <a:p>
            <a:r>
              <a:rPr lang="ko-KR" altLang="en-US" sz="2000" dirty="0"/>
              <a:t>가장 보편적인 통계적 죄는 비교할 수 없는 것을 비교하는 것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CFE9E-3869-4A59-8091-2053AE66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90" y="0"/>
            <a:ext cx="6904990" cy="41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02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02F982-31BD-4553-9999-F04D1A29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56943" cy="4441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8E1582-DABF-41D3-BE6F-BDBD97D0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60" y="3657798"/>
            <a:ext cx="4003040" cy="320020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6C81FA-09EE-4D20-9DAA-9F222C12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42481"/>
            <a:ext cx="8004875" cy="211551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잘못된 데이터로 </a:t>
            </a:r>
            <a:r>
              <a:rPr lang="en-US" altLang="ko-KR" dirty="0"/>
              <a:t>(</a:t>
            </a:r>
            <a:r>
              <a:rPr lang="ko-KR" altLang="en-US" dirty="0"/>
              <a:t>예로</a:t>
            </a:r>
            <a:r>
              <a:rPr lang="en-US" altLang="ko-KR" dirty="0"/>
              <a:t>, 1840</a:t>
            </a:r>
            <a:r>
              <a:rPr lang="ko-KR" altLang="en-US" dirty="0"/>
              <a:t>년대 자유를 가진 노예가 속박된 노예보다 정신질환이 높을 것이다</a:t>
            </a:r>
            <a:r>
              <a:rPr lang="en-US" altLang="ko-KR" dirty="0"/>
              <a:t>) </a:t>
            </a:r>
            <a:r>
              <a:rPr lang="ko-KR" altLang="en-US" dirty="0"/>
              <a:t>분석은 위험한 결론에 이를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잘못된 데이터의 죄 </a:t>
            </a:r>
          </a:p>
        </p:txBody>
      </p:sp>
    </p:spTree>
    <p:extLst>
      <p:ext uri="{BB962C8B-B14F-4D97-AF65-F5344CB8AC3E}">
        <p14:creationId xmlns:p14="http://schemas.microsoft.com/office/powerpoint/2010/main" val="2058520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470169-8071-4148-B3F6-BF7A3BA7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49" y="-20320"/>
            <a:ext cx="6287291" cy="4170292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116E05-85D4-49C5-8D59-EB89EEAB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0080"/>
            <a:ext cx="10515600" cy="240792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600" dirty="0"/>
              <a:t>(</a:t>
            </a:r>
            <a:r>
              <a:rPr lang="ko-KR" altLang="en-US" sz="2600" dirty="0"/>
              <a:t>배경 설명이 없이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상식인듯</a:t>
            </a:r>
            <a:r>
              <a:rPr lang="en-US" altLang="ko-KR" sz="2600" dirty="0"/>
              <a:t>) </a:t>
            </a:r>
            <a:r>
              <a:rPr lang="ko-KR" altLang="en-US" sz="2600" dirty="0" err="1"/>
              <a:t>칼훈은</a:t>
            </a:r>
            <a:r>
              <a:rPr lang="ko-KR" altLang="en-US" sz="2600" dirty="0"/>
              <a:t> 인구 조사가 오류로 가득 찼다는 걸 인정</a:t>
            </a:r>
            <a:endParaRPr lang="en-US" altLang="ko-KR" sz="2600" dirty="0"/>
          </a:p>
          <a:p>
            <a:r>
              <a:rPr lang="ko-KR" altLang="en-US" sz="2600" dirty="0"/>
              <a:t>너무나도 많은 사람들이 그들이 모두 옳은 것처럼 서로 균형을 맞추고 똑같은 결론을 이끌어냄</a:t>
            </a:r>
            <a:r>
              <a:rPr lang="en-US" altLang="ko-KR" sz="2600" dirty="0"/>
              <a:t>, </a:t>
            </a:r>
            <a:r>
              <a:rPr lang="ko-KR" altLang="en-US" sz="2600" dirty="0"/>
              <a:t>그래서 그는 </a:t>
            </a:r>
            <a:r>
              <a:rPr lang="en-US" altLang="ko-KR" sz="2600" dirty="0"/>
              <a:t>Garbage In Garbage Out</a:t>
            </a:r>
            <a:r>
              <a:rPr lang="ko-KR" altLang="en-US" sz="2600" dirty="0"/>
              <a:t>을 믿지 않음</a:t>
            </a:r>
            <a:endParaRPr lang="en-US" altLang="ko-KR" sz="2600" dirty="0"/>
          </a:p>
          <a:p>
            <a:r>
              <a:rPr lang="ko-KR" altLang="en-US" sz="2600" dirty="0" err="1"/>
              <a:t>가우시안의</a:t>
            </a:r>
            <a:r>
              <a:rPr lang="ko-KR" altLang="en-US" sz="2600" dirty="0"/>
              <a:t> 천문학적 측정에는 오차가 있었고</a:t>
            </a:r>
            <a:r>
              <a:rPr lang="en-US" altLang="ko-KR" sz="2600" dirty="0"/>
              <a:t>, </a:t>
            </a:r>
            <a:r>
              <a:rPr lang="ko-KR" altLang="en-US" sz="2600" dirty="0"/>
              <a:t>하지만 이 오차는 편향되지 않고</a:t>
            </a:r>
            <a:r>
              <a:rPr lang="en-US" altLang="ko-KR" sz="2600" dirty="0"/>
              <a:t>, </a:t>
            </a:r>
            <a:r>
              <a:rPr lang="ko-KR" altLang="en-US" sz="2600" dirty="0"/>
              <a:t>독립적이며</a:t>
            </a:r>
            <a:r>
              <a:rPr lang="en-US" altLang="ko-KR" sz="2600" dirty="0"/>
              <a:t>, </a:t>
            </a:r>
            <a:r>
              <a:rPr lang="ko-KR" altLang="en-US" sz="2600" dirty="0"/>
              <a:t>평균 양쪽에 균등하게 분포된 </a:t>
            </a:r>
            <a:r>
              <a:rPr lang="ko-KR" altLang="en-US" sz="2600" dirty="0" err="1"/>
              <a:t>가우시안</a:t>
            </a:r>
            <a:r>
              <a:rPr lang="ko-KR" altLang="en-US" sz="2600" dirty="0"/>
              <a:t> 곡선을 만든다</a:t>
            </a:r>
            <a:r>
              <a:rPr lang="en-US" altLang="ko-KR" sz="2600" dirty="0"/>
              <a:t>. </a:t>
            </a:r>
            <a:r>
              <a:rPr lang="ko-KR" altLang="en-US" sz="2600" dirty="0"/>
              <a:t>이 오차는 무작위적이다</a:t>
            </a:r>
            <a:r>
              <a:rPr lang="en-US" altLang="ko-KR" sz="2600" dirty="0"/>
              <a:t>. </a:t>
            </a:r>
            <a:r>
              <a:rPr lang="ko-KR" altLang="en-US" sz="2600" dirty="0"/>
              <a:t>그것은 </a:t>
            </a:r>
            <a:r>
              <a:rPr lang="ko-KR" altLang="en-US" sz="2600" dirty="0" err="1"/>
              <a:t>가우시안</a:t>
            </a:r>
            <a:r>
              <a:rPr lang="ko-KR" altLang="en-US" sz="2600" dirty="0"/>
              <a:t> 곡선 이였다</a:t>
            </a:r>
            <a:r>
              <a:rPr lang="en-US" altLang="ko-KR" sz="2600" dirty="0"/>
              <a:t>.</a:t>
            </a:r>
          </a:p>
          <a:p>
            <a:r>
              <a:rPr lang="ko-KR" altLang="en-US" sz="2600" dirty="0" err="1"/>
              <a:t>칼훈의</a:t>
            </a:r>
            <a:r>
              <a:rPr lang="ko-KR" altLang="en-US" sz="2600" dirty="0"/>
              <a:t> 인구조사는 무작위가 아닌 </a:t>
            </a:r>
            <a:r>
              <a:rPr lang="ko-KR" altLang="en-US" sz="2600" dirty="0" err="1"/>
              <a:t>쳬계적</a:t>
            </a:r>
            <a:r>
              <a:rPr lang="ko-KR" altLang="en-US" sz="2600" dirty="0"/>
              <a:t> 오차</a:t>
            </a:r>
            <a:r>
              <a:rPr lang="en-US" altLang="ko-KR" sz="2600" dirty="0"/>
              <a:t>, </a:t>
            </a:r>
            <a:r>
              <a:rPr lang="ko-KR" altLang="en-US" sz="2600" dirty="0"/>
              <a:t>그래서 오류가 분산되지 않음</a:t>
            </a:r>
            <a:r>
              <a:rPr lang="en-US" altLang="ko-KR" sz="2600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691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6350"/>
            <a:ext cx="12192000" cy="17716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전투기의 생존율을 높이고자 함 </a:t>
            </a:r>
            <a:r>
              <a:rPr lang="en-US" altLang="ko-KR" dirty="0"/>
              <a:t>(</a:t>
            </a:r>
            <a:r>
              <a:rPr lang="ko-KR" altLang="en-US" dirty="0"/>
              <a:t>돌아온 전투기에 총알 박힌 곳을 보고서 보강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생존율을 높이려면 사실상 격추가 된 비행기를 봐야 하는데</a:t>
            </a:r>
            <a:r>
              <a:rPr lang="en-US" altLang="ko-KR" dirty="0"/>
              <a:t>, </a:t>
            </a:r>
            <a:r>
              <a:rPr lang="ko-KR" altLang="en-US" dirty="0"/>
              <a:t>격추가 된 비행기는 돌아오지 않음 </a:t>
            </a:r>
            <a:endParaRPr lang="en-US" altLang="ko-KR" dirty="0"/>
          </a:p>
          <a:p>
            <a:r>
              <a:rPr lang="ko-KR" altLang="en-US" dirty="0"/>
              <a:t>돌아온 비행기로 추정해서 보강했고</a:t>
            </a:r>
            <a:r>
              <a:rPr lang="en-US" altLang="ko-KR" dirty="0"/>
              <a:t>, </a:t>
            </a:r>
            <a:r>
              <a:rPr lang="ko-KR" altLang="en-US" dirty="0"/>
              <a:t>잘못된 결론을 도출하게 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B42FBB-FC04-4062-9C1D-220AD7C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0" y="0"/>
            <a:ext cx="68199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205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마지막으로 샘플링에 대한 죄 입니다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330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DFB44-476B-487D-9F49-322D5581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KNN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30D2D-A832-4915-BABC-D6912E43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88485" cy="5032375"/>
          </a:xfrm>
        </p:spPr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경험적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K </a:t>
            </a:r>
            <a:r>
              <a:rPr lang="ko-KR" altLang="en-US" dirty="0"/>
              <a:t>는 홀수로 지정한다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</a:t>
            </a:r>
            <a:r>
              <a:rPr lang="ko-KR" altLang="en-US" dirty="0"/>
              <a:t>를 선택하는 방법은 비지도 학습의 </a:t>
            </a:r>
            <a:r>
              <a:rPr lang="en-US" altLang="ko-KR" dirty="0"/>
              <a:t>k-means </a:t>
            </a:r>
            <a:r>
              <a:rPr lang="ko-KR" altLang="en-US" dirty="0"/>
              <a:t>의 군집화와 비슷하다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K</a:t>
            </a:r>
            <a:r>
              <a:rPr lang="ko-KR" altLang="en-US" dirty="0"/>
              <a:t> 는 데이터를 </a:t>
            </a:r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train</a:t>
            </a:r>
            <a:r>
              <a:rPr lang="ko-KR" altLang="en-US" dirty="0"/>
              <a:t>으로 분리</a:t>
            </a:r>
            <a:r>
              <a:rPr lang="en-US" altLang="ko-KR" dirty="0"/>
              <a:t>, train</a:t>
            </a:r>
            <a:r>
              <a:rPr lang="ko-KR" altLang="en-US" dirty="0"/>
              <a:t>을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validation </a:t>
            </a:r>
            <a:r>
              <a:rPr lang="ko-KR" altLang="en-US" dirty="0"/>
              <a:t>으로 분리 하여 </a:t>
            </a:r>
            <a:r>
              <a:rPr lang="en-US" altLang="ko-KR" dirty="0"/>
              <a:t>k </a:t>
            </a:r>
            <a:r>
              <a:rPr lang="ko-KR" altLang="en-US" dirty="0"/>
              <a:t>값을 늘려가면서 성능을 확인하여 </a:t>
            </a:r>
            <a:r>
              <a:rPr lang="en-US" altLang="ko-KR" dirty="0"/>
              <a:t>K</a:t>
            </a:r>
            <a:r>
              <a:rPr lang="ko-KR" altLang="en-US" dirty="0"/>
              <a:t>를 지정한다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5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1DE158-63D6-454F-AB9E-7439F5B8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08" y="0"/>
            <a:ext cx="9195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0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B100CE-9BAA-41E9-B1E2-3A4627FA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05" y="0"/>
            <a:ext cx="7510596" cy="5975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EE4EA6-60BF-449E-85C3-E6CDFD0C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6004110"/>
            <a:ext cx="6116955" cy="8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9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그 외에 편향 표본추출 </a:t>
            </a:r>
            <a:r>
              <a:rPr lang="en-US" altLang="ko-KR" dirty="0"/>
              <a:t>(</a:t>
            </a:r>
            <a:r>
              <a:rPr lang="ko-KR" altLang="en-US" dirty="0"/>
              <a:t>편의 표본추출 </a:t>
            </a:r>
            <a:r>
              <a:rPr lang="en-US" altLang="ko-KR" dirty="0"/>
              <a:t>,</a:t>
            </a:r>
            <a:r>
              <a:rPr lang="ko-KR" altLang="en-US" dirty="0" err="1"/>
              <a:t>비대표</a:t>
            </a:r>
            <a:r>
              <a:rPr lang="ko-KR" altLang="en-US" dirty="0"/>
              <a:t> 표본추출</a:t>
            </a:r>
            <a:r>
              <a:rPr lang="en-US" altLang="ko-KR" dirty="0"/>
              <a:t>) </a:t>
            </a:r>
            <a:r>
              <a:rPr lang="ko-KR" altLang="en-US" dirty="0"/>
              <a:t>에는 여론 조사가 있는데</a:t>
            </a:r>
            <a:r>
              <a:rPr lang="en-US" altLang="ko-KR" dirty="0"/>
              <a:t>, </a:t>
            </a:r>
            <a:r>
              <a:rPr lang="ko-KR" altLang="en-US" dirty="0"/>
              <a:t>비응답이라는 편향이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같은 이유로 설문조사</a:t>
            </a:r>
            <a:r>
              <a:rPr lang="en-US" altLang="ko-KR" dirty="0"/>
              <a:t>, </a:t>
            </a:r>
            <a:r>
              <a:rPr lang="ko-KR" altLang="en-US" dirty="0"/>
              <a:t>앱의 평가 등등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r>
              <a:rPr lang="ko-KR" altLang="en-US" dirty="0"/>
              <a:t>표본들이 무작위와 독립이 </a:t>
            </a:r>
            <a:r>
              <a:rPr lang="ko-KR" altLang="en-US" dirty="0" err="1"/>
              <a:t>아니여서</a:t>
            </a:r>
            <a:r>
              <a:rPr lang="ko-KR" altLang="en-US" dirty="0"/>
              <a:t> 왜곡된 결과를 가져온다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표본들이 무작위와 독립이 </a:t>
            </a:r>
            <a:r>
              <a:rPr lang="ko-KR" altLang="en-US" dirty="0" err="1"/>
              <a:t>아니라도</a:t>
            </a:r>
            <a:r>
              <a:rPr lang="ko-KR" altLang="en-US" dirty="0"/>
              <a:t> 여전히 통계를 적용할 수는 있고</a:t>
            </a:r>
            <a:r>
              <a:rPr lang="en-US" altLang="ko-KR" dirty="0"/>
              <a:t>, </a:t>
            </a:r>
            <a:r>
              <a:rPr lang="ko-KR" altLang="en-US" dirty="0"/>
              <a:t>평균과 표준편차를 계산할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경험적인 규칙과 중심 극한 정리 표준오차 같은 것으로</a:t>
            </a:r>
            <a:r>
              <a:rPr lang="ko-KR" altLang="en-US" b="1" dirty="0"/>
              <a:t> </a:t>
            </a:r>
            <a:r>
              <a:rPr lang="ko-KR" altLang="en-US" dirty="0"/>
              <a:t>결론을 도출할 수는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그것들의 기본적인 가정은 표본들이 무작위이며 독립이라는 것이기 때문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ko-KR" altLang="en-US" dirty="0" err="1"/>
              <a:t>비대표</a:t>
            </a:r>
            <a:r>
              <a:rPr lang="ko-KR" altLang="en-US" dirty="0"/>
              <a:t> 표본추출을 신뢰할 수 없는 이유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분석의 가정은 무엇이고 그것들이 충족되었는지 항상 이해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7044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여기 까지가 통계의 죄 집합 </a:t>
            </a:r>
          </a:p>
        </p:txBody>
      </p:sp>
    </p:spTree>
    <p:extLst>
      <p:ext uri="{BB962C8B-B14F-4D97-AF65-F5344CB8AC3E}">
        <p14:creationId xmlns:p14="http://schemas.microsoft.com/office/powerpoint/2010/main" val="834114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6A43AC-A5EC-4D49-96F3-2337F76D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02" y="0"/>
            <a:ext cx="949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35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1A45F-D416-4F8B-B2EE-0C8AACA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0"/>
            <a:ext cx="8617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11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1B34BC-BEA5-4F0B-8BF9-2E7A70A8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96863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48960"/>
            <a:ext cx="6096000" cy="1209040"/>
          </a:xfrm>
        </p:spPr>
        <p:txBody>
          <a:bodyPr>
            <a:norm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79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 err="1"/>
              <a:t>헷갈리는것을</a:t>
            </a:r>
            <a:r>
              <a:rPr lang="ko-KR" altLang="en-US" dirty="0"/>
              <a:t> 방지하기 위해</a:t>
            </a:r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k-means</a:t>
            </a:r>
            <a:r>
              <a:rPr lang="ko-KR" altLang="en-US" dirty="0"/>
              <a:t>를 간략히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ko-KR" altLang="en-US" dirty="0"/>
              <a:t>은 정말 예측할 샘플데이터에서 가장 가까운 홀수 </a:t>
            </a:r>
            <a:r>
              <a:rPr lang="en-US" altLang="ko-KR" dirty="0"/>
              <a:t>k</a:t>
            </a:r>
            <a:r>
              <a:rPr lang="ko-KR" altLang="en-US" dirty="0"/>
              <a:t>개를 거리로 골라</a:t>
            </a:r>
            <a:r>
              <a:rPr lang="en-US" altLang="ko-KR" dirty="0"/>
              <a:t> </a:t>
            </a:r>
            <a:r>
              <a:rPr lang="ko-KR" altLang="en-US" dirty="0"/>
              <a:t>예측 </a:t>
            </a:r>
            <a:endParaRPr lang="en-US" altLang="ko-KR" dirty="0"/>
          </a:p>
          <a:p>
            <a:pPr lvl="1"/>
            <a:r>
              <a:rPr lang="en-US" altLang="ko-KR" dirty="0"/>
              <a:t>(k</a:t>
            </a:r>
            <a:r>
              <a:rPr lang="ko-KR" altLang="en-US" dirty="0"/>
              <a:t>개는 가장 가까운 데이터 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K-means, </a:t>
            </a:r>
            <a:r>
              <a:rPr lang="ko-KR" altLang="en-US" dirty="0"/>
              <a:t>중심을 잡고</a:t>
            </a:r>
            <a:r>
              <a:rPr lang="en-US" altLang="ko-KR" dirty="0"/>
              <a:t>, </a:t>
            </a:r>
            <a:r>
              <a:rPr lang="ko-KR" altLang="en-US" dirty="0"/>
              <a:t>지속적으로 중심을 중앙으로 옮김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(k</a:t>
            </a:r>
            <a:r>
              <a:rPr lang="ko-KR" altLang="en-US" dirty="0"/>
              <a:t>는 클러스터의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02B74A-FB4B-4548-881D-7833723D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410" y="4237545"/>
            <a:ext cx="3226950" cy="26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아이디어 적 이라서 수학적인 부분은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설명하기 쉽다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ko-KR" altLang="en-US" dirty="0"/>
              <a:t>의 단점</a:t>
            </a:r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값이 클 수록</a:t>
            </a:r>
            <a:r>
              <a:rPr lang="en-US" altLang="ko-KR" dirty="0"/>
              <a:t>, </a:t>
            </a:r>
            <a:r>
              <a:rPr lang="ko-KR" altLang="en-US" dirty="0"/>
              <a:t>데이터가 클수록 시간이 오래 걸림</a:t>
            </a:r>
            <a:r>
              <a:rPr lang="en-US" altLang="ko-KR" dirty="0"/>
              <a:t> (</a:t>
            </a:r>
            <a:r>
              <a:rPr lang="ko-KR" altLang="en-US" dirty="0"/>
              <a:t>효율성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메모리에 영향을 줌</a:t>
            </a:r>
            <a:r>
              <a:rPr lang="en-US" altLang="ko-KR" dirty="0"/>
              <a:t>, </a:t>
            </a:r>
            <a:r>
              <a:rPr lang="ko-KR" altLang="en-US" dirty="0"/>
              <a:t>백만개의 데이터가 있다고 하면</a:t>
            </a:r>
            <a:r>
              <a:rPr lang="en-US" altLang="ko-KR" dirty="0"/>
              <a:t>, </a:t>
            </a:r>
            <a:r>
              <a:rPr lang="ko-KR" altLang="en-US" dirty="0"/>
              <a:t>백만개를 모두 메모리에 올리고 서로가 모든 거리를 비교해야 하기 때문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즉 한 샘플은 백만개와 모두 </a:t>
            </a:r>
            <a:r>
              <a:rPr lang="ko-KR" altLang="en-US" dirty="0" err="1"/>
              <a:t>비교해야함</a:t>
            </a:r>
            <a:endParaRPr lang="en-US" altLang="ko-KR" dirty="0"/>
          </a:p>
          <a:p>
            <a:pPr lvl="1"/>
            <a:r>
              <a:rPr lang="ko-KR" altLang="en-US" dirty="0"/>
              <a:t>이 문제를 해결하기 위해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무차별 대입법을 이용하면 </a:t>
            </a:r>
            <a:r>
              <a:rPr lang="en-US" altLang="ko-KR" dirty="0" err="1"/>
              <a:t>knn</a:t>
            </a:r>
            <a:r>
              <a:rPr lang="ko-KR" altLang="en-US" dirty="0"/>
              <a:t>의 근사값을 수 할 수 있음 </a:t>
            </a:r>
            <a:endParaRPr lang="en-US" altLang="ko-KR" dirty="0"/>
          </a:p>
          <a:p>
            <a:r>
              <a:rPr lang="ko-KR" altLang="en-US" dirty="0"/>
              <a:t>데이터가 불균형 할 때</a:t>
            </a:r>
            <a:r>
              <a:rPr lang="en-US" altLang="ko-KR" dirty="0"/>
              <a:t>, k </a:t>
            </a:r>
            <a:r>
              <a:rPr lang="ko-KR" altLang="en-US" dirty="0"/>
              <a:t>값을 선택하기 </a:t>
            </a:r>
            <a:r>
              <a:rPr lang="ko-KR" altLang="en-US" dirty="0" err="1"/>
              <a:t>힘듬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3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5EBAAB-9A45-491D-8D8B-BB3F5713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14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7BFB7C-DB15-4E37-A650-4733D78B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097"/>
            <a:ext cx="9020175" cy="111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16D5DE-6656-4F5F-8FEE-9F948233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522"/>
            <a:ext cx="7591425" cy="134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19CCC-EABD-43D7-A9C1-DAA64894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175" y="2247562"/>
            <a:ext cx="2676525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68DA31-4096-4A62-9A2B-2654AAC5B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175" y="3575756"/>
            <a:ext cx="2657475" cy="90487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BA1CD0-5F86-43B6-9F78-4B04921F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3220"/>
            <a:ext cx="10515600" cy="2014780"/>
          </a:xfrm>
        </p:spPr>
        <p:txBody>
          <a:bodyPr/>
          <a:lstStyle/>
          <a:p>
            <a:r>
              <a:rPr lang="ko-KR" altLang="en-US" dirty="0"/>
              <a:t>모델을 만들고 모델 비교</a:t>
            </a:r>
          </a:p>
        </p:txBody>
      </p:sp>
    </p:spTree>
    <p:extLst>
      <p:ext uri="{BB962C8B-B14F-4D97-AF65-F5344CB8AC3E}">
        <p14:creationId xmlns:p14="http://schemas.microsoft.com/office/powerpoint/2010/main" val="18130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4B7E28-4CFA-4183-927B-0E4268F1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2" y="0"/>
            <a:ext cx="6102348" cy="5831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2D21F-393E-435E-8E7E-BA4ADEB1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665"/>
            <a:ext cx="6062714" cy="40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5C215F-E8AA-434B-A196-FC433E49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009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19452A-58F9-4B14-81C8-BAFC5A8A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06" y="0"/>
            <a:ext cx="6336494" cy="2673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A420F7-5364-4739-B38F-F7ABAEEF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096" y="3515179"/>
            <a:ext cx="6084780" cy="3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1226</Words>
  <Application>Microsoft Office PowerPoint</Application>
  <PresentationFormat>와이드스크린</PresentationFormat>
  <Paragraphs>201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Office 테마</vt:lpstr>
      <vt:lpstr>Data science 13, 14, 15</vt:lpstr>
      <vt:lpstr>PowerPoint 프레젠테이션</vt:lpstr>
      <vt:lpstr>PowerPoint 프레젠테이션</vt:lpstr>
      <vt:lpstr>KNN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거짓말 (SIN)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13, 14, 15</dc:title>
  <dc:creator>이 명재</dc:creator>
  <cp:lastModifiedBy>이 명재</cp:lastModifiedBy>
  <cp:revision>44</cp:revision>
  <dcterms:created xsi:type="dcterms:W3CDTF">2019-05-13T01:22:50Z</dcterms:created>
  <dcterms:modified xsi:type="dcterms:W3CDTF">2019-05-15T04:02:06Z</dcterms:modified>
</cp:coreProperties>
</file>